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827" r:id="rId3"/>
    <p:sldId id="258" r:id="rId4"/>
    <p:sldId id="257" r:id="rId5"/>
    <p:sldId id="280" r:id="rId6"/>
    <p:sldId id="762" r:id="rId7"/>
    <p:sldId id="829" r:id="rId8"/>
    <p:sldId id="366" r:id="rId9"/>
    <p:sldId id="693" r:id="rId10"/>
    <p:sldId id="370" r:id="rId11"/>
    <p:sldId id="371" r:id="rId12"/>
    <p:sldId id="793" r:id="rId13"/>
    <p:sldId id="794" r:id="rId14"/>
    <p:sldId id="795" r:id="rId15"/>
    <p:sldId id="796" r:id="rId16"/>
    <p:sldId id="797" r:id="rId17"/>
    <p:sldId id="798" r:id="rId18"/>
    <p:sldId id="799" r:id="rId19"/>
    <p:sldId id="800" r:id="rId20"/>
    <p:sldId id="801" r:id="rId21"/>
    <p:sldId id="802" r:id="rId22"/>
    <p:sldId id="830" r:id="rId23"/>
    <p:sldId id="803" r:id="rId24"/>
    <p:sldId id="804" r:id="rId25"/>
    <p:sldId id="805" r:id="rId26"/>
    <p:sldId id="806" r:id="rId27"/>
    <p:sldId id="807" r:id="rId28"/>
    <p:sldId id="808" r:id="rId29"/>
    <p:sldId id="809" r:id="rId30"/>
    <p:sldId id="810" r:id="rId31"/>
    <p:sldId id="811" r:id="rId32"/>
    <p:sldId id="812" r:id="rId33"/>
    <p:sldId id="813" r:id="rId34"/>
    <p:sldId id="814" r:id="rId35"/>
    <p:sldId id="815" r:id="rId36"/>
    <p:sldId id="816" r:id="rId37"/>
    <p:sldId id="817" r:id="rId38"/>
    <p:sldId id="831" r:id="rId39"/>
    <p:sldId id="818" r:id="rId40"/>
    <p:sldId id="819" r:id="rId41"/>
    <p:sldId id="820" r:id="rId42"/>
    <p:sldId id="821" r:id="rId43"/>
    <p:sldId id="822" r:id="rId44"/>
    <p:sldId id="824" r:id="rId45"/>
    <p:sldId id="402" r:id="rId46"/>
    <p:sldId id="459" r:id="rId47"/>
    <p:sldId id="825" r:id="rId48"/>
    <p:sldId id="832" r:id="rId49"/>
    <p:sldId id="826" r:id="rId50"/>
    <p:sldId id="828" r:id="rId51"/>
    <p:sldId id="268" r:id="rId52"/>
  </p:sldIdLst>
  <p:sldSz cx="12198350" cy="6859270"/>
  <p:notesSz cx="6858000" cy="9144000"/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928" userDrawn="1">
          <p15:clr>
            <a:srgbClr val="A4A3A4"/>
          </p15:clr>
        </p15:guide>
        <p15:guide id="3" pos="866" userDrawn="1">
          <p15:clr>
            <a:srgbClr val="A4A3A4"/>
          </p15:clr>
        </p15:guide>
        <p15:guide id="4" pos="3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6D8D"/>
    <a:srgbClr val="3E5CCC"/>
    <a:srgbClr val="92D050"/>
    <a:srgbClr val="3A4187"/>
    <a:srgbClr val="8C9EE0"/>
    <a:srgbClr val="28A7E1"/>
    <a:srgbClr val="1A8ABC"/>
    <a:srgbClr val="A4B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5681" autoAdjust="0"/>
  </p:normalViewPr>
  <p:slideViewPr>
    <p:cSldViewPr showGuides="1">
      <p:cViewPr varScale="1">
        <p:scale>
          <a:sx n="91" d="100"/>
          <a:sy n="91" d="100"/>
        </p:scale>
        <p:origin x="252" y="48"/>
      </p:cViewPr>
      <p:guideLst>
        <p:guide orient="horz" pos="2160"/>
        <p:guide orient="horz" pos="2928"/>
        <p:guide pos="866"/>
        <p:guide pos="3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2852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648A5-1AAC-44C2-A860-4F80AF8A9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BE859-46AC-4E08-A9B0-A4992BE5FD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F97D0-0773-4E69-AF7F-C79F2523E1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1F428-825D-447D-9C0B-75CC287406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841225"/>
            <a:ext cx="10368598" cy="19604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3" y="5182800"/>
            <a:ext cx="8538845" cy="23373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134095"/>
            <a:ext cx="10978515" cy="60360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4" y="366269"/>
            <a:ext cx="2744629" cy="780384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366269"/>
            <a:ext cx="8030580" cy="78038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52424"/>
            <a:ext cx="5334000" cy="4294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43795"/>
            <a:ext cx="10978515" cy="50292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62744"/>
            <a:ext cx="6581775" cy="400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600994"/>
            <a:ext cx="10978515" cy="45720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1375" y="984137"/>
            <a:ext cx="10747058" cy="4644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3026" y="0"/>
            <a:ext cx="12271375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10" name="TextBox 1"/>
          <p:cNvSpPr txBox="1"/>
          <p:nvPr userDrawn="1"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3987" y="1642914"/>
            <a:ext cx="1274388" cy="266761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7791" y="762794"/>
            <a:ext cx="718145" cy="946434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2134095"/>
            <a:ext cx="5387605" cy="6036015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6269"/>
            <a:ext cx="10978515" cy="15243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2047291"/>
            <a:ext cx="5389723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8" y="2900505"/>
            <a:ext cx="5389723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2047291"/>
            <a:ext cx="5391840" cy="85321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835" indent="0">
              <a:buNone/>
              <a:defRPr sz="2400" b="1"/>
            </a:lvl3pPr>
            <a:lvl4pPr marL="1829435" indent="0">
              <a:buNone/>
              <a:defRPr sz="2100" b="1"/>
            </a:lvl4pPr>
            <a:lvl5pPr marL="2439035" indent="0">
              <a:buNone/>
              <a:defRPr sz="2100" b="1"/>
            </a:lvl5pPr>
            <a:lvl6pPr marL="3049270" indent="0">
              <a:buNone/>
              <a:defRPr sz="2100" b="1"/>
            </a:lvl6pPr>
            <a:lvl7pPr marL="3658870" indent="0">
              <a:buNone/>
              <a:defRPr sz="2100" b="1"/>
            </a:lvl7pPr>
            <a:lvl8pPr marL="4268470" indent="0">
              <a:buNone/>
              <a:defRPr sz="2100" b="1"/>
            </a:lvl8pPr>
            <a:lvl9pPr marL="487870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900505"/>
            <a:ext cx="5391840" cy="526960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364151"/>
            <a:ext cx="4013173" cy="1549759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364152"/>
            <a:ext cx="6819216" cy="7805958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18" y="1913910"/>
            <a:ext cx="4013173" cy="62561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6402282"/>
            <a:ext cx="7319010" cy="755826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817223"/>
            <a:ext cx="7319010" cy="54876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7158108"/>
            <a:ext cx="7319010" cy="10733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917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770" y="8477096"/>
            <a:ext cx="3862811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151" y="8477096"/>
            <a:ext cx="2846282" cy="486946"/>
          </a:xfrm>
          <a:prstGeom prst="rect">
            <a:avLst/>
          </a:prstGeom>
        </p:spPr>
        <p:txBody>
          <a:bodyPr vert="horz" lIns="121963" tIns="60981" rIns="121963" bIns="6098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521" y="1143794"/>
            <a:ext cx="10971372" cy="500036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280775" y="330107"/>
            <a:ext cx="485233" cy="48523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83362" y="442092"/>
            <a:ext cx="4833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fld>
            <a:r>
              <a:rPr lang="zh-CN" altLang="en-US" sz="16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51570" y="332656"/>
            <a:ext cx="3591005" cy="4320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配置与管理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942" y="362834"/>
            <a:ext cx="5305686" cy="39996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4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511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467" y="517775"/>
            <a:ext cx="98663" cy="1011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920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SzPct val="80000"/>
        <a:buFont typeface="Wingdings" panose="05000000000000000000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1235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4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hyperlink" Target="http://127.0.0.1/" TargetMode="Externa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hyperlink" Target="http://192.168.10.1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69975" y="2819834"/>
            <a:ext cx="1059180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服务器配置与管理项目教程（微课版）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zh-CN" altLang="en-US" dirty="0">
                <a:solidFill>
                  <a:schemeClr val="bg1"/>
                </a:solidFill>
              </a:rPr>
              <a:t>统信</a:t>
            </a:r>
            <a:r>
              <a:rPr lang="en-US" altLang="zh-CN" dirty="0">
                <a:solidFill>
                  <a:schemeClr val="bg1"/>
                </a:solidFill>
              </a:rPr>
              <a:t>UOS V20</a:t>
            </a:r>
            <a:r>
              <a:rPr lang="zh-CN" altLang="en-US" dirty="0">
                <a:solidFill>
                  <a:schemeClr val="bg1"/>
                </a:solidFill>
              </a:rPr>
              <a:t>）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22575" y="1116654"/>
            <a:ext cx="2286000" cy="861817"/>
          </a:xfrm>
          <a:prstGeom prst="rect">
            <a:avLst/>
          </a:prstGeom>
          <a:solidFill>
            <a:srgbClr val="28A7E1"/>
          </a:solidFill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项目</a:t>
            </a:r>
            <a:r>
              <a:rPr lang="en-US" altLang="zh-CN" sz="4800" dirty="0">
                <a:solidFill>
                  <a:schemeClr val="bg1"/>
                </a:solidFill>
              </a:rPr>
              <a:t>13</a:t>
            </a:r>
            <a:r>
              <a:rPr lang="zh-CN" altLang="en-US" sz="4800" dirty="0">
                <a:solidFill>
                  <a:schemeClr val="bg1"/>
                </a:solidFill>
              </a:rPr>
              <a:t> 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8575" y="1368889"/>
            <a:ext cx="5334000" cy="615596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配置与管理</a:t>
            </a:r>
            <a:r>
              <a:rPr lang="en-US" altLang="zh-CN" sz="3200" b="1" dirty="0">
                <a:solidFill>
                  <a:schemeClr val="bg1"/>
                </a:solidFill>
              </a:rPr>
              <a:t>Apache</a:t>
            </a:r>
            <a:r>
              <a:rPr lang="zh-CN" altLang="en-US" sz="3200" b="1" dirty="0">
                <a:solidFill>
                  <a:schemeClr val="bg1"/>
                </a:solidFill>
              </a:rPr>
              <a:t>服务器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70175" y="3927837"/>
            <a:ext cx="5616640" cy="490855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algn="ctr"/>
            <a:r>
              <a:rPr lang="zh-CN" altLang="en-US" dirty="0">
                <a:solidFill>
                  <a:srgbClr val="28A7E1"/>
                </a:solidFill>
              </a:rPr>
              <a:t>清华大学出版社 </a:t>
            </a:r>
            <a:r>
              <a:rPr lang="en-US" altLang="zh-CN" dirty="0">
                <a:solidFill>
                  <a:srgbClr val="28A7E1"/>
                </a:solidFill>
              </a:rPr>
              <a:t>| </a:t>
            </a:r>
            <a:r>
              <a:rPr lang="zh-CN" altLang="en-US" dirty="0">
                <a:solidFill>
                  <a:srgbClr val="28A7E1"/>
                </a:solidFill>
              </a:rPr>
              <a:t>杨昊龙</a:t>
            </a:r>
            <a:r>
              <a:rPr lang="zh-CN" altLang="en-US" dirty="0">
                <a:solidFill>
                  <a:srgbClr val="28A7E1"/>
                </a:solidFill>
              </a:rPr>
              <a:t>  编著</a:t>
            </a:r>
            <a:endParaRPr lang="zh-CN" altLang="en-US" dirty="0">
              <a:solidFill>
                <a:srgbClr val="28A7E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58147" y="4511821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1997240"/>
            <a:ext cx="10028789" cy="274317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13-1  </a:t>
            </a:r>
            <a:r>
              <a:rPr lang="zh-CN" altLang="en-US" dirty="0"/>
              <a:t>安装、启动与停止</a:t>
            </a:r>
            <a:r>
              <a:rPr lang="en-US" altLang="zh-CN" dirty="0"/>
              <a:t>Apache</a:t>
            </a:r>
            <a:r>
              <a:rPr lang="zh-CN" altLang="en-US" dirty="0"/>
              <a:t>服务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808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相关软件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rpm -q httpd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mount /dev/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cdrom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/media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clean all 	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安装前先清除缓存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install httpd -y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rpm 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qa|grep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httpd	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检查安装组件是否成功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服务的命令如下（重新启动和停止的命令分别是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restart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start  httpd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955" y="5266063"/>
            <a:ext cx="10028789" cy="52593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515394"/>
            <a:ext cx="10028789" cy="42672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13-1  </a:t>
            </a:r>
            <a:r>
              <a:rPr lang="zh-CN" altLang="en-US" dirty="0"/>
              <a:t>安装、启动与停止</a:t>
            </a:r>
            <a:r>
              <a:rPr lang="en-US" altLang="zh-CN" dirty="0"/>
              <a:t>Apache</a:t>
            </a:r>
            <a:r>
              <a:rPr lang="zh-CN" altLang="en-US" dirty="0"/>
              <a:t>服务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962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让防火墙放行，并设置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为允许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）使用防火墙命令，放行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--list-all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--add-service=http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--list-all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 (active)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………………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sources: 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services: 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dhcpv6-client samba 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</a:t>
            </a:r>
            <a:endParaRPr lang="en-US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515394"/>
            <a:ext cx="10028789" cy="1524001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13-1  </a:t>
            </a:r>
            <a:r>
              <a:rPr lang="zh-CN" altLang="en-US" dirty="0"/>
              <a:t>安装、启动与停止</a:t>
            </a:r>
            <a:r>
              <a:rPr lang="en-US" altLang="zh-CN" dirty="0"/>
              <a:t>Apache</a:t>
            </a:r>
            <a:r>
              <a:rPr lang="zh-CN" altLang="en-US" dirty="0"/>
              <a:t>服务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2137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让防火墙放行，并设置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为允许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）更改当前的</a:t>
            </a: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值，后面可以跟</a:t>
            </a: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Enforcing</a:t>
            </a: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Permissive</a:t>
            </a: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fr-FR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fr-FR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setenforce 0</a:t>
            </a:r>
            <a:endParaRPr lang="fr-FR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getenforce</a:t>
            </a:r>
            <a:endParaRPr lang="fr-FR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fr-FR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Disabled</a:t>
            </a:r>
            <a:endParaRPr lang="fr-FR" altLang="zh-CN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注意：利用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setenforce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值，重启系统后失效，如果再次使用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，则仍需重新设置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，否则客户端无法访问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服务器。如果想长期有效，请修改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sysconfig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文件，按需要赋予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相应的值（</a:t>
            </a:r>
            <a:r>
              <a:rPr lang="en-US" altLang="zh-CN" sz="18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Enforcing|Permissive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，或者“</a:t>
            </a:r>
            <a:r>
              <a:rPr lang="en-US" altLang="zh-CN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0”|“1”</a:t>
            </a:r>
            <a:r>
              <a:rPr lang="zh-CN" altLang="en-US" sz="18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18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515394"/>
            <a:ext cx="10028789" cy="1630677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13-1  </a:t>
            </a:r>
            <a:r>
              <a:rPr lang="zh-CN" altLang="en-US" dirty="0"/>
              <a:t>安装、启动与停止</a:t>
            </a:r>
            <a:r>
              <a:rPr lang="en-US" altLang="zh-CN" dirty="0"/>
              <a:t>Apache</a:t>
            </a:r>
            <a:r>
              <a:rPr lang="zh-CN" altLang="en-US" dirty="0"/>
              <a:t>服务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7312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服务是否安装成功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装完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服务器后，启动它，并设置开机自动加载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start httpd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enable httpd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firefox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http://127.0.0.1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nb-NO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nb-NO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成功后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出现下图</a:t>
            </a:r>
            <a:endParaRPr lang="nb-NO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4648994"/>
            <a:ext cx="10028789" cy="2210594"/>
          </a:xfrm>
          <a:prstGeom prst="rect">
            <a:avLst/>
          </a:prstGeom>
        </p:spPr>
      </p:pic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104" y="4648994"/>
            <a:ext cx="4165600" cy="221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515394"/>
            <a:ext cx="10028789" cy="2164077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13-2  </a:t>
            </a:r>
            <a:r>
              <a:rPr lang="zh-CN" altLang="en-US" dirty="0"/>
              <a:t>认识</a:t>
            </a:r>
            <a:r>
              <a:rPr lang="en-US" altLang="zh-CN" dirty="0"/>
              <a:t>Apache</a:t>
            </a:r>
            <a:r>
              <a:rPr lang="zh-CN" altLang="en-US" dirty="0"/>
              <a:t>服务器的配置文件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系统中配置服务，其实就是修改服务的配置文件，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服务程序的主要配置文件及存放位置如表所示。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70175" y="2782092"/>
          <a:ext cx="6038236" cy="163067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019118"/>
                <a:gridCol w="3019118"/>
              </a:tblGrid>
              <a:tr h="271859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配置文件的名称</a:t>
                      </a:r>
                      <a:endParaRPr lang="zh-CN" sz="14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存 放 位 置</a:t>
                      </a:r>
                      <a:endParaRPr lang="zh-CN" sz="14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1764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服务目录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400" kern="100">
                          <a:effectLst/>
                        </a:rPr>
                        <a:t>/etc/httpd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71764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主配置文件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400" kern="100">
                          <a:effectLst/>
                        </a:rPr>
                        <a:t>/etc/httpd/conf/httpd.conf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71764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网站数据目录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400" kern="100">
                          <a:effectLst/>
                        </a:rPr>
                        <a:t>/var/www/html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71764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访问日志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400" kern="100">
                          <a:effectLst/>
                        </a:rPr>
                        <a:t>/var/log/httpd/access_log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71764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400" kern="100">
                          <a:effectLst/>
                        </a:rPr>
                        <a:t>错误日志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400" kern="100" dirty="0">
                          <a:effectLst/>
                        </a:rPr>
                        <a:t>/var/log/httpd/</a:t>
                      </a:r>
                      <a:r>
                        <a:rPr lang="en-US" sz="1400" kern="100" dirty="0" err="1">
                          <a:effectLst/>
                        </a:rPr>
                        <a:t>error_log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80" y="2515394"/>
            <a:ext cx="10028789" cy="35052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13-2  </a:t>
            </a:r>
            <a:r>
              <a:rPr lang="zh-CN" altLang="en-US" dirty="0"/>
              <a:t>认识</a:t>
            </a:r>
            <a:r>
              <a:rPr lang="en-US" altLang="zh-CN" dirty="0"/>
              <a:t>Apache</a:t>
            </a:r>
            <a:r>
              <a:rPr lang="zh-CN" altLang="en-US" dirty="0"/>
              <a:t>服务器的配置文件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服务程序的主配置文件中，存在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种类型的信息：注释行信息、全局配置、区域配置。在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服务程序主配置文件中，最为常用的参数如表所示。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7775" y="2624255"/>
          <a:ext cx="6419236" cy="316237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209618"/>
                <a:gridCol w="3209618"/>
              </a:tblGrid>
              <a:tr h="243060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参</a:t>
                      </a:r>
                      <a:r>
                        <a:rPr lang="en-US" sz="1200" kern="100">
                          <a:effectLst/>
                        </a:rPr>
                        <a:t>  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用</a:t>
                      </a:r>
                      <a:r>
                        <a:rPr lang="en-US" sz="1200" kern="100">
                          <a:effectLst/>
                        </a:rPr>
                        <a:t>    </a:t>
                      </a:r>
                      <a:r>
                        <a:rPr lang="zh-CN" sz="1200" kern="100">
                          <a:effectLst/>
                        </a:rPr>
                        <a:t>途</a:t>
                      </a:r>
                      <a:endParaRPr lang="zh-CN" sz="1200" kern="100">
                        <a:solidFill>
                          <a:srgbClr val="FFFFFF"/>
                        </a:solidFill>
                        <a:effectLst/>
                        <a:latin typeface="方正兰亭黑简体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ServerRoot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服务目录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ServerAdmin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管理员邮箱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User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运行服务的用户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Group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运行服务的用户组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ServerName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网站服务器的域名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DocumentRoot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文档根目录（网站数据目录）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Directory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网站数据目录的权限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/>
                </a:tc>
              </a:tr>
              <a:tr h="24306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Listen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监听的</a:t>
                      </a:r>
                      <a:r>
                        <a:rPr lang="en-US" sz="1200" kern="100">
                          <a:effectLst/>
                        </a:rPr>
                        <a:t>IP</a:t>
                      </a:r>
                      <a:r>
                        <a:rPr lang="zh-CN" sz="1200" kern="100">
                          <a:effectLst/>
                        </a:rPr>
                        <a:t>地址与端口号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DirectoryIndex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默认的索引页页面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ErrorLog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错误日志文件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31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CustomLog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>
                          <a:effectLst/>
                        </a:rPr>
                        <a:t>访问日志文件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  <a:tr h="243060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1200" kern="100">
                          <a:effectLst/>
                        </a:rPr>
                        <a:t>Timeout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1200" kern="100" dirty="0">
                          <a:effectLst/>
                        </a:rPr>
                        <a:t>网页超时时间，默认为</a:t>
                      </a:r>
                      <a:r>
                        <a:rPr lang="en-US" sz="1200" kern="100" dirty="0">
                          <a:effectLst/>
                        </a:rPr>
                        <a:t>300</a:t>
                      </a:r>
                      <a:r>
                        <a:rPr lang="zh-CN" sz="1200" kern="100" dirty="0">
                          <a:effectLst/>
                        </a:rPr>
                        <a:t>秒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794" y="4409995"/>
            <a:ext cx="10128776" cy="2236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794" y="3429795"/>
            <a:ext cx="10128776" cy="9144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13-2  </a:t>
            </a:r>
            <a:r>
              <a:rPr lang="zh-CN" altLang="en-US" dirty="0"/>
              <a:t>认识</a:t>
            </a:r>
            <a:r>
              <a:rPr lang="en-US" altLang="zh-CN" dirty="0"/>
              <a:t>Apache</a:t>
            </a:r>
            <a:r>
              <a:rPr lang="zh-CN" altLang="en-US" dirty="0"/>
              <a:t>服务器的配置文件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315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从上表可以发现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参数用于定义网站数据的保存路径，其参数的默认值是把网站数据存放到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目录中；而当前网站普遍的首页面名称是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，因此可以向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目录中写入一个文件，替换掉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服务程序的默认首页面，该操作会立即生效。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"Welcome To 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MyWeb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&gt; /var/www/html/index.html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6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firefox</a:t>
            </a:r>
            <a:r>
              <a:rPr lang="en-US" altLang="zh-CN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http://127.0.0.1</a:t>
            </a:r>
            <a:endParaRPr lang="en-US" altLang="zh-CN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565" y="4863566"/>
            <a:ext cx="7755228" cy="127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13-3  </a:t>
            </a:r>
            <a:r>
              <a:rPr lang="zh-CN" altLang="en-US" dirty="0"/>
              <a:t>设置文档根目录和首页文件的实例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885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13-1】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默认情况下，网站的文档根目录保存在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中，如果想把保存网站文档的根目录修改为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，并且将首页文件修改为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myweb.html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，那么该如何操作呢？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）分析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根目录是一个较为重要的设置，一般来说，网站上的内容都保存在文档根目录中。在默认情形下，除了记号和别名将改指它处以外，所有的请求都从这里开始。而打开网站时所显示的页面即该网站的首页（主页）。首页的文件名是由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DirectoryIndex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字段来定义的。在默认情况下，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的默认首页名称为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。当然也可以根据实际情况进行更改。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13-3  </a:t>
            </a:r>
            <a:r>
              <a:rPr lang="zh-CN" altLang="en-US" dirty="0"/>
              <a:t>设置文档根目录和首页文件的实例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4240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）解决方案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上修改文档的根据目录为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，并创建首页文件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myweb.html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/home/www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~]#echo "The Web's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Test " &gt; /home/www/myweb.html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上，先备份主配置文件，然后打开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服务程序的主配置文件，将约第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行用于定义网站数据保存路径的参数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，同时还需要将约第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行用于定义目录权限的参数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后面的路径也修改为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行修改为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DirectoryIndex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myweb.html index.html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。配置文件修改完毕即可保存并退出。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399" y="2942116"/>
            <a:ext cx="10128776" cy="155447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13-3  </a:t>
            </a:r>
            <a:r>
              <a:rPr lang="zh-CN" altLang="en-US" dirty="0"/>
              <a:t>设置文档根目录和首页文件的实例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2783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续上：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/httpd/conf/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httpd.conf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122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"/home/www"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 #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 # Relax access to content within /var/www.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 #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 &lt;Directory "/home/www"&gt;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 	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AllowOverride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None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 	# Allow open access: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 	Require all granted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131 &lt;/Directory&gt;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166 &lt;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IfModule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dir_module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167  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DirectoryIndex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index.html myweb.html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168 &lt;/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IfModule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1799117"/>
            <a:ext cx="10128776" cy="484752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>
          <a:xfrm>
            <a:off x="-73026" y="0"/>
            <a:ext cx="12344401" cy="6859588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956175" y="967738"/>
            <a:ext cx="6629399" cy="5205255"/>
          </a:xfrm>
          <a:custGeom>
            <a:avLst/>
            <a:gdLst>
              <a:gd name="connsiteX0" fmla="*/ 0 w 7560564"/>
              <a:gd name="connsiteY0" fmla="*/ 282448 h 3275076"/>
              <a:gd name="connsiteX1" fmla="*/ 282473 w 7560564"/>
              <a:gd name="connsiteY1" fmla="*/ 0 h 3275076"/>
              <a:gd name="connsiteX2" fmla="*/ 7278116 w 7560564"/>
              <a:gd name="connsiteY2" fmla="*/ 0 h 3275076"/>
              <a:gd name="connsiteX3" fmla="*/ 7560563 w 7560564"/>
              <a:gd name="connsiteY3" fmla="*/ 282448 h 3275076"/>
              <a:gd name="connsiteX4" fmla="*/ 7560563 w 7560564"/>
              <a:gd name="connsiteY4" fmla="*/ 2992602 h 3275076"/>
              <a:gd name="connsiteX5" fmla="*/ 7278116 w 7560564"/>
              <a:gd name="connsiteY5" fmla="*/ 3275075 h 3275076"/>
              <a:gd name="connsiteX6" fmla="*/ 282473 w 7560564"/>
              <a:gd name="connsiteY6" fmla="*/ 3275075 h 3275076"/>
              <a:gd name="connsiteX7" fmla="*/ 0 w 7560564"/>
              <a:gd name="connsiteY7" fmla="*/ 2992602 h 3275076"/>
              <a:gd name="connsiteX8" fmla="*/ 0 w 7560564"/>
              <a:gd name="connsiteY8" fmla="*/ 282448 h 32750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560564" h="3275076">
                <a:moveTo>
                  <a:pt x="0" y="282448"/>
                </a:moveTo>
                <a:cubicBezTo>
                  <a:pt x="0" y="126492"/>
                  <a:pt x="126466" y="0"/>
                  <a:pt x="282473" y="0"/>
                </a:cubicBezTo>
                <a:lnTo>
                  <a:pt x="7278116" y="0"/>
                </a:lnTo>
                <a:cubicBezTo>
                  <a:pt x="7434071" y="0"/>
                  <a:pt x="7560563" y="126492"/>
                  <a:pt x="7560563" y="282448"/>
                </a:cubicBezTo>
                <a:lnTo>
                  <a:pt x="7560563" y="2992602"/>
                </a:lnTo>
                <a:cubicBezTo>
                  <a:pt x="7560563" y="3148609"/>
                  <a:pt x="7434071" y="3275075"/>
                  <a:pt x="7278116" y="3275075"/>
                </a:cubicBezTo>
                <a:lnTo>
                  <a:pt x="282473" y="3275075"/>
                </a:lnTo>
                <a:cubicBezTo>
                  <a:pt x="126466" y="3275075"/>
                  <a:pt x="0" y="3148609"/>
                  <a:pt x="0" y="2992602"/>
                </a:cubicBezTo>
                <a:lnTo>
                  <a:pt x="0" y="28244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2172326" y="711365"/>
            <a:ext cx="1359346" cy="886482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能力</a:t>
            </a:r>
            <a:endParaRPr lang="en-US" altLang="zh-CN" sz="53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87" y="1642914"/>
            <a:ext cx="1197507" cy="27259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endParaRPr lang="en-US" altLang="zh-CN" sz="1900" dirty="0">
              <a:solidFill>
                <a:srgbClr val="4197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67791" y="762794"/>
            <a:ext cx="718145" cy="81043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6935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要求</a:t>
            </a:r>
            <a:endParaRPr lang="en-US" altLang="zh-CN" sz="2800" dirty="0">
              <a:solidFill>
                <a:srgbClr val="4197DF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828675"/>
            <a:ext cx="488950" cy="985838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Rectangle 3"/>
          <p:cNvSpPr txBox="1">
            <a:spLocks noRot="1" noChangeArrowheads="1"/>
          </p:cNvSpPr>
          <p:nvPr/>
        </p:nvSpPr>
        <p:spPr>
          <a:xfrm>
            <a:off x="-85726" y="1642914"/>
            <a:ext cx="5797549" cy="4270375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1235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4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40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67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9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50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02" name="Freeform 706"/>
          <p:cNvSpPr/>
          <p:nvPr/>
        </p:nvSpPr>
        <p:spPr bwMode="auto">
          <a:xfrm>
            <a:off x="5620837" y="1835194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707"/>
          <p:cNvSpPr/>
          <p:nvPr/>
        </p:nvSpPr>
        <p:spPr bwMode="auto">
          <a:xfrm>
            <a:off x="5620837" y="2847181"/>
            <a:ext cx="181972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708"/>
          <p:cNvSpPr/>
          <p:nvPr/>
        </p:nvSpPr>
        <p:spPr bwMode="auto">
          <a:xfrm>
            <a:off x="5620837" y="39901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文本框 335"/>
          <p:cNvSpPr txBox="1"/>
          <p:nvPr/>
        </p:nvSpPr>
        <p:spPr>
          <a:xfrm>
            <a:off x="6099175" y="1922842"/>
            <a:ext cx="4191000" cy="430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服务的安装与启动方法</a:t>
            </a:r>
            <a:endParaRPr lang="zh-CN" altLang="zh-CN" sz="1800" kern="100" spc="10" dirty="0">
              <a:effectLst/>
              <a:latin typeface="Times New Roman" panose="02020603050405020304" pitchFamily="18" charset="0"/>
              <a:ea typeface="方正书宋简体"/>
            </a:endParaRPr>
          </a:p>
        </p:txBody>
      </p:sp>
      <p:sp>
        <p:nvSpPr>
          <p:cNvPr id="310" name="文本框 335"/>
          <p:cNvSpPr txBox="1"/>
          <p:nvPr/>
        </p:nvSpPr>
        <p:spPr>
          <a:xfrm>
            <a:off x="6099175" y="2923220"/>
            <a:ext cx="487680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服务的主配置文件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35"/>
          <p:cNvSpPr txBox="1"/>
          <p:nvPr/>
        </p:nvSpPr>
        <p:spPr>
          <a:xfrm>
            <a:off x="6099175" y="4066220"/>
            <a:ext cx="487679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掌握各种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服务器的配置方法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0" name="直接连接符 319"/>
          <p:cNvCxnSpPr/>
          <p:nvPr/>
        </p:nvCxnSpPr>
        <p:spPr>
          <a:xfrm>
            <a:off x="-73026" y="212650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>
            <a:off x="-73026" y="2297950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-73026" y="245511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/>
          <p:cNvCxnSpPr/>
          <p:nvPr/>
        </p:nvCxnSpPr>
        <p:spPr>
          <a:xfrm>
            <a:off x="-73026" y="2626563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/>
          <p:cNvCxnSpPr/>
          <p:nvPr/>
        </p:nvCxnSpPr>
        <p:spPr>
          <a:xfrm>
            <a:off x="-73026" y="282019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/>
          <p:nvPr/>
        </p:nvCxnSpPr>
        <p:spPr>
          <a:xfrm>
            <a:off x="-73026" y="2991644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/>
          <p:nvPr/>
        </p:nvCxnSpPr>
        <p:spPr>
          <a:xfrm>
            <a:off x="-73026" y="314880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/>
          <p:cNvCxnSpPr/>
          <p:nvPr/>
        </p:nvCxnSpPr>
        <p:spPr>
          <a:xfrm>
            <a:off x="-73026" y="3320257"/>
            <a:ext cx="358140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708"/>
          <p:cNvSpPr/>
          <p:nvPr/>
        </p:nvSpPr>
        <p:spPr bwMode="auto">
          <a:xfrm>
            <a:off x="5619182" y="4985081"/>
            <a:ext cx="181972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335"/>
          <p:cNvSpPr txBox="1"/>
          <p:nvPr/>
        </p:nvSpPr>
        <p:spPr>
          <a:xfrm>
            <a:off x="6077160" y="5033958"/>
            <a:ext cx="48988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学会创建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网站和虚拟主机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13-3  </a:t>
            </a:r>
            <a:r>
              <a:rPr lang="zh-CN" altLang="en-US" dirty="0"/>
              <a:t>设置文档根目录和首页文件的实例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63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让防火墙放行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协议，重启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--add-service=http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--list-all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httpd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VMnet1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连接，保证互相通信）。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[root@client1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firefox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http://192.168.10.1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" y="1905796"/>
            <a:ext cx="10128776" cy="11277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" y="3384072"/>
            <a:ext cx="10128776" cy="3505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" y="3734593"/>
            <a:ext cx="10128776" cy="2667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587" y="3852240"/>
            <a:ext cx="3879469" cy="232075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13-3  </a:t>
            </a:r>
            <a:r>
              <a:rPr lang="zh-CN" altLang="en-US" dirty="0"/>
              <a:t>设置文档根目录和首页文件的实例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016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如果户端测试失败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故障排除。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解决方法是在服务器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上运行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setenforce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，设置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为允许：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getenforce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Enforcing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setenforce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getenforce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Permissive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667794"/>
            <a:ext cx="10128776" cy="155447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13-4  </a:t>
            </a:r>
            <a:r>
              <a:rPr lang="zh-CN" altLang="en-US" dirty="0"/>
              <a:t>用户个人主页实例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40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现在许多网站（如网易）都允许用户拥有自己的主页空间，而用户可以很容易地管理自己的主页空间。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可以实现用户的个人主页。客户端在浏览器中浏览个人主页的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地址的格式一般为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/~username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其中，“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~username”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在利用统信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系统中的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服务器来实现时，是统信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UOS V20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系统的合法用户名。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972594"/>
            <a:ext cx="10128776" cy="56387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13-4  </a:t>
            </a:r>
            <a:r>
              <a:rPr lang="zh-CN" altLang="en-US" dirty="0"/>
              <a:t>用户个人主页实例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9862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13-2】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服务器中，为系统中的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用户设置个人主页空间。该用户的家目录为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/home/long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，个人主页空间所在的目录为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实现步骤如下。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）修改用户的家目录权限，使其他用户具有读取和执行的权限。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long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passwd long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chmod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705  /home/long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）创建存放用户个人主页空间的目录。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/home/long/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）创建个人主页空间的默认首页文件。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cd  /home/long/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echo "this is long's web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"&gt;&gt;index.html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3963194"/>
            <a:ext cx="10128776" cy="99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5334793"/>
            <a:ext cx="10128776" cy="3757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6208455"/>
            <a:ext cx="10128776" cy="65113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13-4  </a:t>
            </a:r>
            <a:r>
              <a:rPr lang="zh-CN" altLang="en-US" dirty="0"/>
              <a:t>用户个人主页实例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647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服务程序中，默认没有开启个人用户主页功能。为此，我们需要编辑配置文件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conf.d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userdir.conf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。然后在第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行的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disabled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参数前面加上井号（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），表示让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服务程序开启个人用户主页功能。同时，需把第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行的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参数前面的井号（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）去掉（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参数表示网站数据在用户家目录中的保存目录名称，即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目录）。修改完毕保存退出。（在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编辑状态记得使用“：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nu”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，显示行号）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vim 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conf.d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userdir.conf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17 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disabled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24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public_html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4344194"/>
            <a:ext cx="10128776" cy="236219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4893757"/>
            <a:ext cx="10128776" cy="1888837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13-4  </a:t>
            </a:r>
            <a:r>
              <a:rPr lang="zh-CN" altLang="en-US" dirty="0"/>
              <a:t>用户个人主页实例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939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设置为允许，让防火墙放行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服务，重启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setenforce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--add-service=http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allt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httpd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）在客户端的浏览器中输入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http://192.168.10.1/~long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，看到的个人空间的访问效果如图所示。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074357"/>
            <a:ext cx="10128776" cy="1888837"/>
          </a:xfrm>
          <a:prstGeom prst="rect">
            <a:avLst/>
          </a:prstGeom>
        </p:spPr>
      </p:pic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5182394"/>
            <a:ext cx="7800937" cy="118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13-5  </a:t>
            </a:r>
            <a:r>
              <a:rPr lang="zh-CN" altLang="en-US" dirty="0"/>
              <a:t>虚拟目录实例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423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站点主目录以外的其他目录发布站点，可以使用虚拟目录实现。虚拟目录是一个位于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服务器主目录之外的目录，它不包含在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服务器的主目录中，但在访问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站点的用户看来，它与位于主目录中的子目录是一样的。每一个虚拟目录都有一个别名，客户端可以通过此别名来访问虚拟目录。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每个虚拟目录都可以分别设置不同的访问权限，所以非常适合不同用户对不同目录拥有不同权限的情况。另外，只有知道虚拟目录名的用户才可以访问此虚拟目录，除此之外的其他用户将无法访问此虚拟目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服务器的主配置文件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文件中，通过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指令设置虚拟目录。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13-5  </a:t>
            </a:r>
            <a:r>
              <a:rPr lang="zh-CN" altLang="en-US" dirty="0"/>
              <a:t>虚拟目录实例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7318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13-3】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服务器中，创建名为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/test/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的虚拟目录，它对应的物理路径是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，并在客户端测试。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）创建物理目录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-p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）创建虚拟目录中的默认首页文件。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cd  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echo "This is Virtual Directory sample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"&gt;&gt;index.html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）修改默认文件的权限，使其他用户具有读和执行权限。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chmod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705 index.html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3018319"/>
            <a:ext cx="10128776" cy="5486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4039394"/>
            <a:ext cx="10128776" cy="1600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6112040"/>
            <a:ext cx="10128776" cy="59435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13-5  </a:t>
            </a:r>
            <a:r>
              <a:rPr lang="zh-CN" altLang="en-US" dirty="0"/>
              <a:t>虚拟目录实例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5779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/httpd/conf/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文件，添加下面的语句。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  /test  "/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&lt;Directory "/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AllowOverride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None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Require all granted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&lt;/Directory&gt;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设置为允许，让防火墙放行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服务，重启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setenforce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--add-service=http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allt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restart httpd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058194"/>
            <a:ext cx="10128776" cy="18592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4527070"/>
            <a:ext cx="10128776" cy="202692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713518"/>
            <a:ext cx="10128776" cy="2773666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13-5  </a:t>
            </a:r>
            <a:r>
              <a:rPr lang="zh-CN" altLang="en-US" dirty="0"/>
              <a:t>虚拟目录实例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的浏览器中输入“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http://192.168.10.1/test”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后，看到的虚拟目录的访问效果如图所示。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87" y="3124994"/>
            <a:ext cx="7280176" cy="185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032470"/>
            <a:ext cx="194371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项目知识准备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70306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项目实录：配置与管理</a:t>
            </a:r>
            <a:r>
              <a:rPr lang="en-US" altLang="zh-CN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Web</a:t>
            </a: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服务器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13-6  </a:t>
            </a:r>
            <a:r>
              <a:rPr lang="zh-CN" altLang="en-US" dirty="0"/>
              <a:t>配置基于</a:t>
            </a:r>
            <a:r>
              <a:rPr lang="en-US" altLang="zh-CN" dirty="0"/>
              <a:t>IP</a:t>
            </a:r>
            <a:r>
              <a:rPr lang="zh-CN" altLang="en-US" dirty="0"/>
              <a:t>地址的虚拟主机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4232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虚拟主机在一台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服务器上，可以为多个独立的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地址、域名或端口号提供不同的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地址的虚拟主机的配置需要在服务器上绑定多个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地址，然后配置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，把多个网站绑定在不同的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地址上，访问服务器上不同的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地址，就可以看到不同的网站。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5249" y="1715661"/>
            <a:ext cx="2941102" cy="4990733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13-6  </a:t>
            </a:r>
            <a:r>
              <a:rPr lang="zh-CN" altLang="en-US" dirty="0"/>
              <a:t>配置基于</a:t>
            </a:r>
            <a:r>
              <a:rPr lang="en-US" altLang="zh-CN" dirty="0"/>
              <a:t>IP</a:t>
            </a:r>
            <a:r>
              <a:rPr lang="zh-CN" altLang="en-US" dirty="0"/>
              <a:t>地址的虚拟主机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7120456" cy="5193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13-4】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服务器具有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地址（提前在服务器中配置这两个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地址）。现需要利用这两个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地址分别创建两个基于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地址的虚拟主机，要求不同的虚拟主机对应的主目录不同，默认文档的内容也不同。配置步骤如下。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的桌面任务栏上依次单击“控制中心”→“网络”→“用网络管理器配置”，双击“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ens32”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，选择“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IPV4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设置”，打开图所示的“有线”对话框，增加一个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），完成后单击“保存”按钮。这样可以在一块网卡上配置多个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地址，当然也可以直接在多块网卡上配置多个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66" y="2517202"/>
            <a:ext cx="2735281" cy="296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3704119"/>
            <a:ext cx="10128776" cy="102107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13-6  </a:t>
            </a:r>
            <a:r>
              <a:rPr lang="zh-CN" altLang="en-US" dirty="0"/>
              <a:t>配置基于</a:t>
            </a:r>
            <a:r>
              <a:rPr lang="en-US" altLang="zh-CN" dirty="0"/>
              <a:t>IP</a:t>
            </a:r>
            <a:r>
              <a:rPr lang="zh-CN" altLang="en-US" dirty="0"/>
              <a:t>地址的虚拟主机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60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）分别创建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/var/www/ip1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/var/www/ip2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两个主目录和默认文件。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/var/www/ip1   /var/www/ip2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"this is 192.168.10.1's web."&gt;/var/www/ip1/index.html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"this is 192.168.10.10's web."&gt;/var/www/ip2/index.html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）添加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conf.d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vhost.conf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文件。该文件的内容如下。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设置基于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的虚拟主机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192.168.10.1&gt;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/var/www/ip1       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设置基于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192.168.10.10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的虚拟主机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192.168.10.10&gt;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/var/www/ip2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5104979"/>
            <a:ext cx="10128776" cy="1021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1981995"/>
            <a:ext cx="10128776" cy="96760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722" y="3658394"/>
            <a:ext cx="10128776" cy="159220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13-6  </a:t>
            </a:r>
            <a:r>
              <a:rPr lang="zh-CN" altLang="en-US" dirty="0"/>
              <a:t>配置基于</a:t>
            </a:r>
            <a:r>
              <a:rPr lang="en-US" altLang="zh-CN" dirty="0"/>
              <a:t>IP</a:t>
            </a:r>
            <a:r>
              <a:rPr lang="zh-CN" altLang="en-US" dirty="0"/>
              <a:t>地址的虚拟主机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28469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设置为允许，让防火墙放行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服务，重启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服务（见前面操作）。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）在客户端浏览器中可以看到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http://192.168.10.10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两个网站的浏览效果如图所示。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" r="916"/>
          <a:stretch>
            <a:fillRect/>
          </a:stretch>
        </p:blipFill>
        <p:spPr bwMode="auto">
          <a:xfrm>
            <a:off x="1432463" y="3879820"/>
            <a:ext cx="40894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014" y="3879820"/>
            <a:ext cx="4089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3429795"/>
            <a:ext cx="10128776" cy="1249676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13-7  </a:t>
            </a:r>
            <a:r>
              <a:rPr lang="zh-CN" altLang="en-US" dirty="0"/>
              <a:t>配置基于域名的虚拟主机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3855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it-IT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基于域名的虚拟主机的配置只需服务器有一个</a:t>
            </a:r>
            <a:r>
              <a:rPr lang="it-IT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it-IT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地址即可，所有的虚拟主机共享同一个</a:t>
            </a:r>
            <a:r>
              <a:rPr lang="it-IT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it-IT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，各虚拟主机之间通过域名进行区分。</a:t>
            </a:r>
            <a:endParaRPr lang="zh-CN" altLang="it-IT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it-IT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要建立基于域名的虚拟主机，</a:t>
            </a:r>
            <a:r>
              <a:rPr lang="it-IT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it-IT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服务器中应建立多个主机资源记录，使它们解析到同一个</a:t>
            </a:r>
            <a:r>
              <a:rPr lang="it-IT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it-IT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地址。例如：</a:t>
            </a:r>
            <a:endParaRPr lang="zh-CN" altLang="it-IT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it-IT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www1.long60.cn.    	IN    A    192.168.10.1</a:t>
            </a:r>
            <a:endParaRPr lang="it-IT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it-IT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www2.long60.cn.   	IN    A    192.168.10.1</a:t>
            </a:r>
            <a:endParaRPr lang="it-IT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3704115"/>
            <a:ext cx="10128776" cy="868679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13-7  </a:t>
            </a:r>
            <a:r>
              <a:rPr lang="zh-CN" altLang="en-US" dirty="0"/>
              <a:t>配置基于域名的虚拟主机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86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13-5】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。在本地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服务器中，该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地址对应的域名分别为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www1.long90.cn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www2.long90.cn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。现需要创建基于域名的虚拟主机，要求不同的虚拟主机对应的主目录不同，默认文档的内容也不同。配置步骤如下。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）分别创建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/var/www/smile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/var/www/long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两个主目录和默认文件。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/var/www/www1   /var/www/www2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"www1.long90.cn's web."&gt;/var/www/www1/index.html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"www2.long90.cn's web."&gt;/var/www/www2/index.html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httpd.conf</a:t>
            </a:r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文件。添加目录权限内容如下。</a:t>
            </a:r>
            <a:endParaRPr lang="zh-CN" altLang="en-US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&lt;Directory "/var/www"&gt;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AllowOverride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None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Require all granted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&lt;/Directory&gt;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4847115"/>
            <a:ext cx="10128776" cy="124967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439194"/>
            <a:ext cx="10128776" cy="2590799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13-7  </a:t>
            </a:r>
            <a:r>
              <a:rPr lang="zh-CN" altLang="en-US" dirty="0"/>
              <a:t>配置基于域名的虚拟主机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54014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/etc/httpd/conf.d/vhost.conf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文件。该文件的内容如下（原来内容清空）。</a:t>
            </a:r>
            <a:endParaRPr lang="zh-CN" altLang="nl-NL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&lt;Virtualhost 192.168.10.1&gt;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DocumentRoot  /var/www/www1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ServerName  www1.long90.cn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&lt;/Virtualhost&gt;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&lt;Virtualhost 192.168.10.1&gt;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DocumentRoot /var/www/www2 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ServerName  www2.long90.cn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nl-NL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&lt;/Virtualhost&gt;</a:t>
            </a:r>
            <a:endParaRPr lang="nl-NL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SELnux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设置为允许，让防火墙放行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服务，重启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服务。在客户端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上测试。要确保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服务器解析正确、确保给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设置正确的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服务器地址（</a:t>
            </a:r>
            <a:r>
              <a:rPr lang="nl-NL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etc/resolv.conf</a:t>
            </a:r>
            <a:r>
              <a:rPr lang="zh-CN" altLang="nl-NL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nl-NL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439194"/>
            <a:ext cx="10128776" cy="2590799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13-7  </a:t>
            </a:r>
            <a:r>
              <a:rPr lang="zh-CN" altLang="en-US" dirty="0"/>
              <a:t>配置基于域名的虚拟主机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）在客户端中可以看到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http://www1.long60.cn/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http://www2.long60.cn/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的效果为图所示。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983" y="3061585"/>
            <a:ext cx="414020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590" y="3048794"/>
            <a:ext cx="41338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13-8  </a:t>
            </a:r>
            <a:r>
              <a:rPr lang="zh-CN" altLang="en-US" dirty="0"/>
              <a:t>配置基于端口号的虚拟主机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基于端口号的虚拟主机的配置只需服务器有一个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地址即可，所有的虚拟主机共享同一个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，各虚拟主机之间通过不同的端口号进行区分。在设置基于端口号的虚拟主机的配置时，需要利用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语句设置所监听的端口。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3505994"/>
            <a:ext cx="10128776" cy="161918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13-8  </a:t>
            </a:r>
            <a:r>
              <a:rPr lang="zh-CN" altLang="en-US" dirty="0"/>
              <a:t>配置基于端口号的虚拟主机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3577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13-6】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192.168.10.1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。现需要创建基于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8088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8089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两个不同端口号的虚拟主机，要求不同的虚拟主机对应的主目录不同，默认文档的内容也不同，如何配置？配置步骤如下。</a:t>
            </a:r>
            <a:endParaRPr lang="zh-CN" altLang="pt-BR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）分别创建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/var/www/8088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/var/www/8089</a:t>
            </a:r>
            <a:r>
              <a:rPr lang="zh-CN" altLang="pt-BR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两个主目录和默认文件。</a:t>
            </a:r>
            <a:endParaRPr lang="zh-CN" altLang="pt-BR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mkdir   /var/www/8088   /var/www/8089</a:t>
            </a:r>
            <a:endParaRPr lang="pt-BR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"8088 port‘s  web."&gt;/var/www/8088/index.html</a:t>
            </a:r>
            <a:endParaRPr lang="pt-BR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pt-BR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echo "8089 port‘s  web."&gt;/var/www/8089/index.html</a:t>
            </a:r>
            <a:endParaRPr lang="pt-BR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Web</a:t>
            </a:r>
            <a:r>
              <a:rPr lang="zh-CN" altLang="en-US" dirty="0"/>
              <a:t>服务的概述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服务是描述一系列操作的接口，它使用标准的、规范的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XML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Extensible Markup Language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，可扩展标记语言）描述接口。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上被广泛应用的一种信息服务技术。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采用的是客户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服务器结构，整理和储存各种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资源，并响应客户端软件的请求，把所需的信息资源通过浏览器传送给用户。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服务通常可以分为两种：静态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服务和动态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2439194"/>
            <a:ext cx="10128776" cy="3287044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13-8  </a:t>
            </a:r>
            <a:r>
              <a:rPr lang="zh-CN" altLang="en-US" dirty="0"/>
              <a:t>配置基于端口号的虚拟主机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593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/httpd/conf/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文件。该文件的修改内容如下（行号是大体值）。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 Listen 80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 Listen 8088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 Listen 8089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 &lt;Directory "/var/www"&gt;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  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AllowOverride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None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     # Allow open access: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     Require all granted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 &lt;/Directory&gt;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2439194"/>
            <a:ext cx="10128776" cy="3287044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13-8  </a:t>
            </a:r>
            <a:r>
              <a:rPr lang="zh-CN" altLang="en-US" dirty="0"/>
              <a:t>配置基于端口号的虚拟主机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41784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）修改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/httpd/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conf.d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vhost.conf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文件。该文件的内容如下（原来内容清空）。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192.168.10.1:8088&gt;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/var/www/8088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192.168.10.1:8089&gt;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DocumentRoot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/var/www/8089    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4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Virtualhost</a:t>
            </a:r>
            <a:r>
              <a:rPr lang="en-US" altLang="zh-CN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14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3917806"/>
            <a:ext cx="10128776" cy="2941782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13-8  </a:t>
            </a:r>
            <a:r>
              <a:rPr lang="zh-CN" altLang="en-US" dirty="0"/>
              <a:t>配置基于端口号的虚拟主机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6193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）关闭防火墙和允许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SELinux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，重启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服务。然后在客户端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上测试。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）处理故障。这是因为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firewall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防火墙检测到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8088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8089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端口原本不属于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服务应该需要的资源，但现在却以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服务程序的名义监听使用了，所以防火墙会拒绝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服务使用这两个端口。我们可以使用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firewall-</a:t>
            </a:r>
            <a:r>
              <a:rPr lang="en-US" altLang="zh-CN" sz="2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命令永久添加需要的端口到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区域，并重启防火墙。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--list-all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 (active)  ……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services: 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dhcpv6-client samba 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ports: 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--zone=public --add-port=8088/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--permanent --zone=public --add-port</a:t>
            </a:r>
            <a:r>
              <a:rPr lang="en-US" altLang="zh-CN" sz="100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=8089/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--reload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[root@Server01 ~]# firewall-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--list-all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 (active)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 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services: 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dhcpv6-client samba 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ports: 8089/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8088/</a:t>
            </a:r>
            <a:r>
              <a:rPr lang="en-US" altLang="zh-CN" sz="1000" dirty="0" err="1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spcBef>
                <a:spcPts val="360"/>
              </a:spcBef>
              <a:spcAft>
                <a:spcPts val="240"/>
              </a:spcAft>
            </a:pPr>
            <a:r>
              <a:rPr lang="en-US" altLang="zh-CN" sz="1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……</a:t>
            </a:r>
            <a:endParaRPr lang="en-US" altLang="zh-CN" sz="1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730" y="3994570"/>
            <a:ext cx="391795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17575" y="2286794"/>
            <a:ext cx="10128776" cy="219455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项目实施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</a:t>
            </a:r>
            <a:r>
              <a:rPr lang="en-US" altLang="zh-CN" dirty="0"/>
              <a:t>13-8  </a:t>
            </a:r>
            <a:r>
              <a:rPr lang="zh-CN" altLang="en-US" dirty="0"/>
              <a:t>配置基于端口号的虚拟主机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84793" y="1471587"/>
            <a:ext cx="9888772" cy="10382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）再次在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Client1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上测试，结果如图所示。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2667794"/>
            <a:ext cx="430502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2667794"/>
            <a:ext cx="4114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108639" y="4234151"/>
            <a:ext cx="4040125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项目实施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70306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Web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Web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2667794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19615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．项目背景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假如你是某学校的网络管理员，学校的域名为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，学校计划为每位教师开通个人主页服务，为教师与学生之间建立沟通的平台。该学校的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服务器搭建与配置网络拓扑如图。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Web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60249" y="3353593"/>
            <a:ext cx="10363199" cy="3460749"/>
          </a:xfrm>
          <a:prstGeom prst="rect">
            <a:avLst/>
          </a:prstGeom>
        </p:spPr>
      </p:pic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3449432"/>
            <a:ext cx="4997743" cy="322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29618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）网页文件上传完成后，立即自动发布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 long60.cn/~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的用户名。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服务器中建立一个名为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private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的虚拟目录，其对应的物理路径是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/data/private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服务器对该虚拟目录启用用户认证，只允许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yun90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用户访问。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服务器中建立一个名为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private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的虚拟目录，其对应的物理路径是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/dir1 /test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，并配置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服务器，仅允许来自网络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192.168.10.0/24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网段的客户端访问该虚拟目录。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Web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249" y="1448594"/>
            <a:ext cx="10496725" cy="28848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）使用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地址，创建基于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地址的虚拟主机，其中，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的虚拟主机对应的主目录为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/var/www/ip2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192.168.10.3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的虚拟主机对应的主目录为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/var/www/ip3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）创建基于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www1.long60.cn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www2.long60.cn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两个域名的虚拟主机，域名为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www1. 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的虚拟主机对应的主目录为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/var/www/lon601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，域名为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www2.long60.cn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的虚拟主机对应的主目录为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/var/www/lon602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项目实录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配置与管理</a:t>
            </a:r>
            <a:r>
              <a:rPr lang="en-US" altLang="zh-CN" dirty="0"/>
              <a:t>Web</a:t>
            </a:r>
            <a:r>
              <a:rPr lang="zh-CN" altLang="en-US" dirty="0"/>
              <a:t>服务器</a:t>
            </a:r>
            <a:endParaRPr lang="zh-CN" altLang="en-US" b="0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902" y="1143794"/>
            <a:ext cx="8849473" cy="644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课堂慕课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  <a:endParaRPr lang="zh-CN" altLang="en-US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414901724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作者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QQ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r>
              <a:rPr lang="en-US" altLang="zh-CN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68433059</a:t>
            </a:r>
            <a:endParaRPr lang="en-US" altLang="zh-CN" sz="2800" b="1" kern="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教材：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ISBN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微信扫码关注</a:t>
            </a:r>
            <a:r>
              <a:rPr lang="zh-CN" altLang="en-US" sz="2800" b="1" kern="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6336" y="9151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440" y="1143794"/>
            <a:ext cx="2670735" cy="267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3967165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HTTP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Hypertext Transfer Protocol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，超文本传输协议）可以算得上是目前国际互联网基础上的一个重要组成部分。而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IIS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协议的服务器软件，微软的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 Explorer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Mozilla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Firefox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协议的客户端实现。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19" y="3417709"/>
            <a:ext cx="3407967" cy="1931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739" y="3357283"/>
            <a:ext cx="3407966" cy="19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770" y="3642801"/>
            <a:ext cx="3470161" cy="1030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95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8147" y="2210312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8147" y="4025019"/>
            <a:ext cx="7682056" cy="60973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spcCol="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095121" y="2480346"/>
            <a:ext cx="203200" cy="203200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095121" y="2727996"/>
            <a:ext cx="203200" cy="203200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95121" y="2975646"/>
            <a:ext cx="203200" cy="203200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2611437" y="2134394"/>
            <a:ext cx="70064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项目知识准备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端口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8814" y="1570517"/>
            <a:ext cx="10363200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请求的默认端口是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，但是也可以配置某个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服务器使用另外一个端口（如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8080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）。这能让同一台服务器上运行多个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服务器，每个服务器监听不同的端口。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若访问端口是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服务器，由于是默认设置，所以不需要写明端口号；如果访问端口是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8080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服务器，端口号就不能省略，它的访问方式就变成了：</a:t>
            </a:r>
            <a:endParaRPr lang="zh-CN" altLang="en-US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http://www.smile60.cn:8080/</a:t>
            </a: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457200">
              <a:lnSpc>
                <a:spcPct val="150000"/>
              </a:lnSpc>
            </a:pPr>
            <a:endParaRPr lang="en-US" altLang="zh-CN" sz="20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41375" y="5487035"/>
            <a:ext cx="10633075" cy="1123950"/>
            <a:chOff x="1325" y="8641"/>
            <a:chExt cx="16745" cy="1770"/>
          </a:xfrm>
        </p:grpSpPr>
        <p:sp>
          <p:nvSpPr>
            <p:cNvPr id="38" name="矩形 37"/>
            <p:cNvSpPr/>
            <p:nvPr/>
          </p:nvSpPr>
          <p:spPr>
            <a:xfrm flipV="1">
              <a:off x="3438" y="10004"/>
              <a:ext cx="14632" cy="1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V="1">
              <a:off x="2093" y="10339"/>
              <a:ext cx="15336" cy="72"/>
            </a:xfrm>
            <a:prstGeom prst="rect">
              <a:avLst/>
            </a:prstGeom>
            <a:solidFill>
              <a:srgbClr val="3A4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互联网"/>
            <p:cNvSpPr/>
            <p:nvPr/>
          </p:nvSpPr>
          <p:spPr bwMode="auto">
            <a:xfrm>
              <a:off x="1325" y="8641"/>
              <a:ext cx="1888" cy="1581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3A4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14029" y="2743994"/>
            <a:ext cx="2251946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项目设计与准备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项目实施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70306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Web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en-US" dirty="0">
                <a:latin typeface="Microsoft YaHei UI" panose="020B0503020204020204" pitchFamily="18" charset="-122"/>
                <a:cs typeface="Microsoft YaHei UI" panose="020B0503020204020204" pitchFamily="18" charset="-122"/>
                <a:sym typeface="+mn-ea"/>
              </a:rPr>
              <a:t>项目设计与准备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项目需求准备</a:t>
            </a:r>
            <a:endParaRPr lang="zh-CN" altLang="en-US" b="0" dirty="0"/>
          </a:p>
        </p:txBody>
      </p:sp>
      <p:sp>
        <p:nvSpPr>
          <p:cNvPr id="2" name="文本框 1"/>
          <p:cNvSpPr txBox="1"/>
          <p:nvPr/>
        </p:nvSpPr>
        <p:spPr>
          <a:xfrm>
            <a:off x="928187" y="1570517"/>
            <a:ext cx="10276388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利用</a:t>
            </a:r>
            <a:r>
              <a:rPr lang="en-US" altLang="zh-CN" sz="2000" kern="100" dirty="0">
                <a:effectLst/>
                <a:latin typeface="+mn-ea"/>
              </a:rPr>
              <a:t>Apache</a:t>
            </a:r>
            <a:r>
              <a:rPr lang="zh-CN" altLang="en-US" sz="2000" kern="100" dirty="0">
                <a:effectLst/>
                <a:latin typeface="+mn-ea"/>
              </a:rPr>
              <a:t>服务建立普通</a:t>
            </a:r>
            <a:r>
              <a:rPr lang="en-US" altLang="zh-CN" sz="2000" kern="100" dirty="0">
                <a:effectLst/>
                <a:latin typeface="+mn-ea"/>
              </a:rPr>
              <a:t>Web</a:t>
            </a:r>
            <a:r>
              <a:rPr lang="zh-CN" altLang="en-US" sz="2000" kern="100" dirty="0">
                <a:effectLst/>
                <a:latin typeface="+mn-ea"/>
              </a:rPr>
              <a:t>站点、基于主机和用户认证的访问控制。</a:t>
            </a:r>
            <a:endParaRPr lang="en-US" altLang="zh-CN" sz="2000" kern="100" dirty="0">
              <a:effectLst/>
              <a:latin typeface="+mn-ea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kern="100" dirty="0">
                <a:effectLst/>
                <a:latin typeface="+mn-ea"/>
              </a:rPr>
              <a:t>安装有企业服务器版</a:t>
            </a:r>
            <a:r>
              <a:rPr lang="en-US" altLang="zh-CN" sz="2000" kern="100" dirty="0">
                <a:effectLst/>
                <a:latin typeface="+mn-ea"/>
              </a:rPr>
              <a:t>Linux</a:t>
            </a:r>
            <a:r>
              <a:rPr lang="zh-CN" altLang="en-US" sz="2000" kern="100" dirty="0">
                <a:effectLst/>
                <a:latin typeface="+mn-ea"/>
              </a:rPr>
              <a:t>的</a:t>
            </a:r>
            <a:r>
              <a:rPr lang="en-US" altLang="zh-CN" sz="2000" kern="100" dirty="0">
                <a:effectLst/>
                <a:latin typeface="+mn-ea"/>
              </a:rPr>
              <a:t>PC</a:t>
            </a:r>
            <a:r>
              <a:rPr lang="zh-CN" altLang="en-US" sz="2000" kern="100" dirty="0">
                <a:effectLst/>
                <a:latin typeface="+mn-ea"/>
              </a:rPr>
              <a:t>一台、测试用计算机</a:t>
            </a:r>
            <a:r>
              <a:rPr lang="en-US" altLang="zh-CN" sz="2000" kern="100" dirty="0">
                <a:effectLst/>
                <a:latin typeface="+mn-ea"/>
              </a:rPr>
              <a:t>2</a:t>
            </a:r>
            <a:r>
              <a:rPr lang="zh-CN" altLang="en-US" sz="2000" kern="100" dirty="0">
                <a:effectLst/>
                <a:latin typeface="+mn-ea"/>
              </a:rPr>
              <a:t>台（</a:t>
            </a:r>
            <a:r>
              <a:rPr lang="en-US" altLang="zh-CN" sz="2000" kern="100" dirty="0">
                <a:effectLst/>
                <a:latin typeface="+mn-ea"/>
              </a:rPr>
              <a:t>Windows 10</a:t>
            </a:r>
            <a:r>
              <a:rPr lang="zh-CN" altLang="en-US" sz="2000" kern="100" dirty="0">
                <a:effectLst/>
                <a:latin typeface="+mn-ea"/>
              </a:rPr>
              <a:t>、</a:t>
            </a:r>
            <a:r>
              <a:rPr lang="en-US" altLang="zh-CN" sz="2000" kern="100" dirty="0">
                <a:effectLst/>
                <a:latin typeface="+mn-ea"/>
              </a:rPr>
              <a:t>Linux</a:t>
            </a:r>
            <a:r>
              <a:rPr lang="zh-CN" altLang="en-US" sz="2000" kern="100" dirty="0">
                <a:effectLst/>
                <a:latin typeface="+mn-ea"/>
              </a:rPr>
              <a:t>），并且两台计算机都在连入局域网。该环境也可以用虚拟机实现。规划好各台主机的</a:t>
            </a:r>
            <a:r>
              <a:rPr lang="en-US" altLang="zh-CN" sz="2000" kern="100" dirty="0">
                <a:effectLst/>
                <a:latin typeface="+mn-ea"/>
              </a:rPr>
              <a:t>IP</a:t>
            </a:r>
            <a:r>
              <a:rPr lang="zh-CN" altLang="en-US" sz="2000" kern="100" dirty="0">
                <a:effectLst/>
                <a:latin typeface="+mn-ea"/>
              </a:rPr>
              <a:t>地址，如表所示。</a:t>
            </a:r>
            <a:endParaRPr lang="zh-CN" altLang="en-US" sz="2000" kern="100" dirty="0">
              <a:effectLst/>
              <a:latin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6336" y="1524795"/>
            <a:ext cx="9888772" cy="45721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93776" y="3455135"/>
            <a:ext cx="10119794" cy="26416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775" y="3734594"/>
            <a:ext cx="6248400" cy="226632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066429" y="3485577"/>
            <a:ext cx="1772638" cy="36935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133472" y="2777709"/>
            <a:ext cx="170559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项目设计与准备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33472" y="2069841"/>
            <a:ext cx="1461939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dirty="0">
                <a:solidFill>
                  <a:srgbClr val="656D8D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项目知识准备</a:t>
            </a:r>
            <a:endParaRPr lang="zh-CN" altLang="en-US" sz="1900" dirty="0">
              <a:solidFill>
                <a:srgbClr val="656D8D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5176004" y="3531486"/>
            <a:ext cx="974626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</a:t>
            </a:r>
            <a:r>
              <a:rPr lang="zh-CN" altLang="en-US" sz="1900" dirty="0">
                <a:solidFill>
                  <a:schemeClr val="bg1"/>
                </a:solidFill>
                <a:latin typeface="Microsoft YaHei UI" panose="020B0503020204020204" pitchFamily="18" charset="-122"/>
                <a:ea typeface="微软雅黑" panose="020B0503020204020204" pitchFamily="34" charset="-122"/>
              </a:rPr>
              <a:t>实施</a:t>
            </a:r>
            <a:endParaRPr lang="zh-CN" altLang="en-US" sz="1900" dirty="0">
              <a:solidFill>
                <a:schemeClr val="bg1"/>
              </a:solidFill>
              <a:latin typeface="Microsoft YaHei UI" panose="020B0503020204020204" pitchFamily="18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"/>
          <p:cNvSpPr txBox="1"/>
          <p:nvPr/>
        </p:nvSpPr>
        <p:spPr>
          <a:xfrm>
            <a:off x="5123624" y="4281352"/>
            <a:ext cx="3703065" cy="350886"/>
          </a:xfrm>
          <a:prstGeom prst="rect">
            <a:avLst/>
          </a:prstGeom>
          <a:noFill/>
        </p:spPr>
        <p:txBody>
          <a:bodyPr wrap="none" lIns="0" tIns="0" rIns="0" bIns="60981" rtlCol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项目实录：配置与管理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Web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656D8D"/>
                </a:solidFill>
                <a:effectLst/>
                <a:uLnTx/>
                <a:uFillTx/>
                <a:latin typeface="Microsoft YaHei UI" panose="020B0503020204020204" pitchFamily="18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服务器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656D8D"/>
              </a:solidFill>
              <a:effectLst/>
              <a:uLnTx/>
              <a:uFillTx/>
              <a:latin typeface="Microsoft YaHei UI" panose="020B0503020204020204" pitchFamily="18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700092" y="1642913"/>
            <a:ext cx="79628" cy="3615681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A4B3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Freeform 3"/>
          <p:cNvSpPr/>
          <p:nvPr/>
        </p:nvSpPr>
        <p:spPr>
          <a:xfrm>
            <a:off x="4637406" y="2158484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4637406" y="2902368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Freeform 3"/>
          <p:cNvSpPr/>
          <p:nvPr/>
        </p:nvSpPr>
        <p:spPr>
          <a:xfrm>
            <a:off x="4637406" y="36357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3"/>
          <p:cNvSpPr/>
          <p:nvPr/>
        </p:nvSpPr>
        <p:spPr>
          <a:xfrm>
            <a:off x="4637406" y="4359693"/>
            <a:ext cx="142314" cy="142272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3" tIns="60981" rIns="121963" bIns="60981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12090</Words>
  <Application>WPS 演示</Application>
  <PresentationFormat>自定义</PresentationFormat>
  <Paragraphs>613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Arial Unicode MS</vt:lpstr>
      <vt:lpstr>Microsoft YaHei UI</vt:lpstr>
      <vt:lpstr>Times New Roman</vt:lpstr>
      <vt:lpstr>方正书宋简体</vt:lpstr>
      <vt:lpstr>Calibri</vt:lpstr>
      <vt:lpstr>Arial</vt:lpstr>
      <vt:lpstr>Arial Unicode MS</vt:lpstr>
      <vt:lpstr>等线</vt:lpstr>
      <vt:lpstr>方正兰亭黑简体</vt:lpstr>
      <vt:lpstr>黑体</vt:lpstr>
      <vt:lpstr>Office Theme</vt:lpstr>
      <vt:lpstr>PowerPoint 演示文稿</vt:lpstr>
      <vt:lpstr>PowerPoint 演示文稿</vt:lpstr>
      <vt:lpstr>PowerPoint 演示文稿</vt:lpstr>
      <vt:lpstr>一、项目知识准备</vt:lpstr>
      <vt:lpstr>一、项目知识准备</vt:lpstr>
      <vt:lpstr>一、项目知识准备</vt:lpstr>
      <vt:lpstr>PowerPoint 演示文稿</vt:lpstr>
      <vt:lpstr>二、项目设计与准备</vt:lpstr>
      <vt:lpstr>PowerPoint 演示文稿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三、项目实施</vt:lpstr>
      <vt:lpstr>PowerPoint 演示文稿</vt:lpstr>
      <vt:lpstr>四、项目实录</vt:lpstr>
      <vt:lpstr>四、项目实录</vt:lpstr>
      <vt:lpstr>四、项目实录</vt:lpstr>
      <vt:lpstr>四、项目实录</vt:lpstr>
      <vt:lpstr>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siri</dc:creator>
  <cp:lastModifiedBy>Administrator</cp:lastModifiedBy>
  <cp:revision>673</cp:revision>
  <dcterms:created xsi:type="dcterms:W3CDTF">2006-08-16T00:00:00Z</dcterms:created>
  <dcterms:modified xsi:type="dcterms:W3CDTF">2026-03-07T01:37:19Z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FEE7B019156543A79365BAA56B2557DB_12</vt:lpwstr>
  </property>
</Properties>
</file>